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48" r:id="rId1"/>
  </p:sldMasterIdLst>
  <p:notesMasterIdLst>
    <p:notesMasterId r:id="rId55"/>
  </p:notesMasterIdLst>
  <p:sldIdLst>
    <p:sldId id="485" r:id="rId2"/>
    <p:sldId id="486" r:id="rId3"/>
    <p:sldId id="487" r:id="rId4"/>
    <p:sldId id="400" r:id="rId5"/>
    <p:sldId id="488" r:id="rId6"/>
    <p:sldId id="364" r:id="rId7"/>
    <p:sldId id="362" r:id="rId8"/>
    <p:sldId id="370" r:id="rId9"/>
    <p:sldId id="442" r:id="rId10"/>
    <p:sldId id="464" r:id="rId11"/>
    <p:sldId id="401" r:id="rId12"/>
    <p:sldId id="463" r:id="rId13"/>
    <p:sldId id="402" r:id="rId14"/>
    <p:sldId id="466" r:id="rId15"/>
    <p:sldId id="356" r:id="rId16"/>
    <p:sldId id="407" r:id="rId17"/>
    <p:sldId id="448" r:id="rId18"/>
    <p:sldId id="452" r:id="rId19"/>
    <p:sldId id="453" r:id="rId20"/>
    <p:sldId id="480" r:id="rId21"/>
    <p:sldId id="454" r:id="rId22"/>
    <p:sldId id="476" r:id="rId23"/>
    <p:sldId id="477" r:id="rId24"/>
    <p:sldId id="405" r:id="rId25"/>
    <p:sldId id="444" r:id="rId26"/>
    <p:sldId id="468" r:id="rId27"/>
    <p:sldId id="427" r:id="rId28"/>
    <p:sldId id="446" r:id="rId29"/>
    <p:sldId id="445" r:id="rId30"/>
    <p:sldId id="430" r:id="rId31"/>
    <p:sldId id="489" r:id="rId32"/>
    <p:sldId id="428" r:id="rId33"/>
    <p:sldId id="431" r:id="rId34"/>
    <p:sldId id="432" r:id="rId35"/>
    <p:sldId id="433" r:id="rId36"/>
    <p:sldId id="435" r:id="rId37"/>
    <p:sldId id="482" r:id="rId38"/>
    <p:sldId id="483" r:id="rId39"/>
    <p:sldId id="484" r:id="rId40"/>
    <p:sldId id="459" r:id="rId41"/>
    <p:sldId id="422" r:id="rId42"/>
    <p:sldId id="474" r:id="rId43"/>
    <p:sldId id="475" r:id="rId44"/>
    <p:sldId id="436" r:id="rId45"/>
    <p:sldId id="437" r:id="rId46"/>
    <p:sldId id="378" r:id="rId47"/>
    <p:sldId id="379" r:id="rId48"/>
    <p:sldId id="423" r:id="rId49"/>
    <p:sldId id="460" r:id="rId50"/>
    <p:sldId id="461" r:id="rId51"/>
    <p:sldId id="462" r:id="rId52"/>
    <p:sldId id="373" r:id="rId53"/>
    <p:sldId id="348" r:id="rId54"/>
  </p:sldIdLst>
  <p:sldSz cx="12192000" cy="6858000"/>
  <p:notesSz cx="6797675" cy="9928225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537D160-3B11-4F5F-9ADF-8744D5D52CC1}">
          <p14:sldIdLst>
            <p14:sldId id="485"/>
            <p14:sldId id="486"/>
            <p14:sldId id="487"/>
            <p14:sldId id="400"/>
            <p14:sldId id="488"/>
            <p14:sldId id="364"/>
            <p14:sldId id="362"/>
            <p14:sldId id="370"/>
            <p14:sldId id="442"/>
            <p14:sldId id="464"/>
            <p14:sldId id="401"/>
            <p14:sldId id="463"/>
            <p14:sldId id="402"/>
            <p14:sldId id="466"/>
            <p14:sldId id="356"/>
            <p14:sldId id="407"/>
            <p14:sldId id="448"/>
            <p14:sldId id="452"/>
            <p14:sldId id="453"/>
            <p14:sldId id="480"/>
            <p14:sldId id="454"/>
            <p14:sldId id="476"/>
            <p14:sldId id="477"/>
            <p14:sldId id="405"/>
            <p14:sldId id="444"/>
            <p14:sldId id="468"/>
            <p14:sldId id="427"/>
            <p14:sldId id="446"/>
            <p14:sldId id="445"/>
            <p14:sldId id="430"/>
            <p14:sldId id="489"/>
            <p14:sldId id="428"/>
            <p14:sldId id="431"/>
            <p14:sldId id="432"/>
            <p14:sldId id="433"/>
            <p14:sldId id="435"/>
            <p14:sldId id="482"/>
            <p14:sldId id="483"/>
            <p14:sldId id="484"/>
            <p14:sldId id="459"/>
            <p14:sldId id="422"/>
            <p14:sldId id="474"/>
            <p14:sldId id="475"/>
            <p14:sldId id="436"/>
            <p14:sldId id="437"/>
            <p14:sldId id="378"/>
            <p14:sldId id="379"/>
            <p14:sldId id="423"/>
            <p14:sldId id="460"/>
            <p14:sldId id="461"/>
            <p14:sldId id="462"/>
            <p14:sldId id="373"/>
            <p14:sldId id="3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4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121"/>
    <a:srgbClr val="FFFFFF"/>
    <a:srgbClr val="FFEBEB"/>
    <a:srgbClr val="990000"/>
    <a:srgbClr val="0066FF"/>
    <a:srgbClr val="3399FF"/>
    <a:srgbClr val="FF33CC"/>
    <a:srgbClr val="43CEFF"/>
    <a:srgbClr val="FC634A"/>
    <a:srgbClr val="056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66" autoAdjust="0"/>
    <p:restoredTop sz="92670" autoAdjust="0"/>
  </p:normalViewPr>
  <p:slideViewPr>
    <p:cSldViewPr>
      <p:cViewPr varScale="1">
        <p:scale>
          <a:sx n="96" d="100"/>
          <a:sy n="96" d="100"/>
        </p:scale>
        <p:origin x="284" y="6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944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6363" y="830263"/>
            <a:ext cx="7280275" cy="409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49300" y="5191126"/>
            <a:ext cx="5995988" cy="4914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1"/>
            <a:ext cx="3252788" cy="544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831" algn="l"/>
                <a:tab pos="1447661" algn="l"/>
                <a:tab pos="2171492" algn="l"/>
                <a:tab pos="289532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43388" y="1"/>
            <a:ext cx="3251200" cy="5445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831" algn="l"/>
                <a:tab pos="1447661" algn="l"/>
                <a:tab pos="2171492" algn="l"/>
                <a:tab pos="289532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380663"/>
            <a:ext cx="3252788" cy="5461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831" algn="l"/>
                <a:tab pos="1447661" algn="l"/>
                <a:tab pos="2171492" algn="l"/>
                <a:tab pos="289532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43388" y="10380663"/>
            <a:ext cx="3251200" cy="5461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831" algn="l"/>
                <a:tab pos="1447661" algn="l"/>
                <a:tab pos="2171492" algn="l"/>
                <a:tab pos="289532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97D0A98B-0064-423A-8267-F7B9B22925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774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D9A7C-9608-49EC-8A58-9B9E1C8890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FD201-F96D-4281-A5BA-4809460A00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FE1F8-90A4-400B-B668-035F34601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1" y="1604964"/>
            <a:ext cx="5382684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5484" y="1604964"/>
            <a:ext cx="53848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085E5-F150-4668-A7BE-24102B5DF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42E43-4B6A-4E3A-9E36-8F2FF8103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AA073-AECE-4635-A671-4D818A1DC1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F9BCC-0B89-46FE-95F9-F75BD0B066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D37CF-B4A1-4371-A0AB-ADEA716DE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3B152-0865-4672-827B-4BE49D61F2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2BF77-4DED-479A-8937-901CE17BE2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1" y="1604964"/>
            <a:ext cx="2741084" cy="452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4964"/>
            <a:ext cx="8026400" cy="452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5B4F6-326F-4A9E-A91C-E1F3DF653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1" y="2130425"/>
            <a:ext cx="10361084" cy="1468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A4D81-08A3-4B13-836D-A79D40B1BF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CAED5-DC24-4734-95C0-D78F8CB8E045}" type="datetimeFigureOut">
              <a:rPr lang="ru-RU" smtClean="0"/>
              <a:t>29.01.2025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6FED-6E73-497F-9C4D-EC7CDB32FD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7976"/>
            <a:ext cx="6028944" cy="3240024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6" t="15816" r="28784" b="17647"/>
          <a:stretch/>
        </p:blipFill>
        <p:spPr bwMode="auto">
          <a:xfrm>
            <a:off x="5040363" y="44624"/>
            <a:ext cx="4728045" cy="96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00" t="15816" r="7876" b="17647"/>
          <a:stretch/>
        </p:blipFill>
        <p:spPr bwMode="auto">
          <a:xfrm>
            <a:off x="9768408" y="44704"/>
            <a:ext cx="2412268" cy="96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3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373"/>
          <a:stretch/>
        </p:blipFill>
        <p:spPr bwMode="auto">
          <a:xfrm>
            <a:off x="35494" y="44624"/>
            <a:ext cx="868416" cy="96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3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0" r="42261"/>
          <a:stretch/>
        </p:blipFill>
        <p:spPr bwMode="auto">
          <a:xfrm>
            <a:off x="866777" y="44624"/>
            <a:ext cx="4149103" cy="96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682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ru-RU" dirty="0" smtClean="0"/>
              <a:t>Текст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23735-BD86-47D2-ADAD-8B647347AD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DFCB-3751-4E87-996D-B77EC60F293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7896" cy="1346479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00" t="15816" r="7876" b="17647"/>
          <a:stretch/>
        </p:blipFill>
        <p:spPr bwMode="auto">
          <a:xfrm>
            <a:off x="758052" y="72474"/>
            <a:ext cx="1152128" cy="4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5C4725-3F69-416F-9168-BE0D106FC2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97"/>
          <a:stretch/>
        </p:blipFill>
        <p:spPr>
          <a:xfrm>
            <a:off x="263352" y="-27384"/>
            <a:ext cx="494700" cy="671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5094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4401" y="2130425"/>
            <a:ext cx="10361084" cy="14684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609601" y="6356350"/>
            <a:ext cx="2842684" cy="3635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Font typeface="Times New Roman" pitchFamily="16" charset="0"/>
              <a:buNone/>
              <a:tabLst>
                <a:tab pos="723900" algn="l"/>
                <a:tab pos="1447800" algn="l"/>
              </a:tabLst>
              <a:defRPr sz="18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17.9.12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sz="180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8737601" y="6356350"/>
            <a:ext cx="2842684" cy="3635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buFont typeface="Times New Roman" pitchFamily="16" charset="0"/>
              <a:buNone/>
              <a:tabLst>
                <a:tab pos="723900" algn="l"/>
                <a:tab pos="1447800" algn="l"/>
              </a:tabLst>
              <a:defRPr sz="18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F2FB44BD-BD1D-40F7-A650-D9C249D5A3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1" y="1604964"/>
            <a:ext cx="10970684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74" r:id="rId13"/>
    <p:sldLayoutId id="2147483675" r:id="rId14"/>
  </p:sldLayoutIdLst>
  <p:hf sldNum="0" hdr="0" ftr="0"/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1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0B9EA29-9F49-4BD8-8B4E-E243156E41E9}"/>
              </a:ext>
            </a:extLst>
          </p:cNvPr>
          <p:cNvSpPr txBox="1">
            <a:spLocks/>
          </p:cNvSpPr>
          <p:nvPr/>
        </p:nvSpPr>
        <p:spPr>
          <a:xfrm>
            <a:off x="2423592" y="2497084"/>
            <a:ext cx="7344816" cy="2300067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l" defTabSz="105448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defTabSz="790866">
              <a:defRPr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T Moscow Economy"/>
                <a:cs typeface="Arial"/>
              </a:rPr>
              <a:t>Оказание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T Moscow Economy"/>
                <a:cs typeface="Arial"/>
              </a:rPr>
              <a:t>услуги: «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T Moscow Economy"/>
                <a:cs typeface="Arial"/>
              </a:rPr>
              <a:t>Государственная экспертиза проектной документации и результатов инженерных изысканий» в электронном виде</a:t>
            </a:r>
            <a:r>
              <a:rPr lang="ru-RU" sz="2700" dirty="0">
                <a:solidFill>
                  <a:srgbClr val="3E3E41"/>
                </a:solidFill>
                <a:latin typeface="TT Moscow Economy"/>
              </a:rPr>
              <a:t/>
            </a:r>
            <a:br>
              <a:rPr lang="ru-RU" sz="2700" dirty="0">
                <a:solidFill>
                  <a:srgbClr val="3E3E41"/>
                </a:solidFill>
                <a:latin typeface="TT Moscow Economy"/>
              </a:rPr>
            </a:br>
            <a:endParaRPr lang="ru-RU" sz="2700" dirty="0">
              <a:solidFill>
                <a:srgbClr val="3E3E41"/>
              </a:solidFill>
              <a:latin typeface="TT Moscow Economy"/>
            </a:endParaRPr>
          </a:p>
        </p:txBody>
      </p:sp>
    </p:spTree>
    <p:extLst>
      <p:ext uri="{BB962C8B-B14F-4D97-AF65-F5344CB8AC3E}">
        <p14:creationId xmlns:p14="http://schemas.microsoft.com/office/powerpoint/2010/main" val="214085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1514882" y="1369538"/>
            <a:ext cx="2384365" cy="354041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wrap="square" lIns="90000" tIns="45000" rIns="90000" bIns="4500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Получите ЭП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Установите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криптопровайдер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Установите полученный сертификат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Установите ПО для работы с ЭП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Добавьте сайты в доверенные веб-узлы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 bwMode="auto">
          <a:xfrm>
            <a:off x="3899247" y="1328005"/>
            <a:ext cx="1" cy="5514140"/>
          </a:xfrm>
          <a:prstGeom prst="line">
            <a:avLst/>
          </a:prstGeom>
          <a:ln w="19050">
            <a:solidFill>
              <a:schemeClr val="accent3">
                <a:lumMod val="6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 bwMode="auto">
          <a:xfrm>
            <a:off x="1487488" y="1369537"/>
            <a:ext cx="2411759" cy="432048"/>
          </a:xfrm>
          <a:prstGeom prst="rect">
            <a:avLst/>
          </a:prstGeom>
          <a:solidFill>
            <a:schemeClr val="bg1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6" name="Прямоугольник 5"/>
          <p:cNvSpPr/>
          <p:nvPr/>
        </p:nvSpPr>
        <p:spPr>
          <a:xfrm>
            <a:off x="4043263" y="1369538"/>
            <a:ext cx="6408712" cy="2564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Получите электронную подпись юридического лица на имя Вашей организации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(в случае, если Вы – руководитель организации) или электронную подпись физического лица (в случае, если Вы – уполномоченный сотрудник организации) в одном из аккредитованных удостоверяющих центров.</a:t>
            </a: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en-US" sz="1800" dirty="0">
                <a:solidFill>
                  <a:srgbClr val="0066FF"/>
                </a:solidFill>
              </a:rPr>
              <a:t>http://e-trust.gosuslugi.ru</a:t>
            </a:r>
            <a:r>
              <a:rPr lang="ru-RU" sz="1800" dirty="0">
                <a:solidFill>
                  <a:srgbClr val="0066FF"/>
                </a:solidFill>
              </a:rPr>
              <a:t>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- портал уполномоченного федерального органа в области использования электронной подписи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43263" y="4537889"/>
            <a:ext cx="6264696" cy="2307298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b="1" i="1" dirty="0">
                <a:solidFill>
                  <a:srgbClr val="FF0000"/>
                </a:solidFill>
              </a:rPr>
              <a:t>Электронная подпись </a:t>
            </a:r>
            <a:r>
              <a:rPr lang="ru-RU" sz="1800" i="1" dirty="0">
                <a:solidFill>
                  <a:schemeClr val="bg2">
                    <a:lumMod val="50000"/>
                  </a:schemeClr>
                </a:solidFill>
              </a:rPr>
              <a:t>- информация в электронной форме, которая присоединена к другой информации в электронной форме (подписываемой информации) или иным образом связана с такой информацией и которая используется для определения лица, подписывающего информацию</a:t>
            </a:r>
          </a:p>
          <a:p>
            <a:pPr algn="r">
              <a:spcBef>
                <a:spcPts val="600"/>
              </a:spcBef>
              <a:spcAft>
                <a:spcPts val="0"/>
              </a:spcAft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i="1" dirty="0">
                <a:solidFill>
                  <a:schemeClr val="bg2">
                    <a:lumMod val="50000"/>
                  </a:schemeClr>
                </a:solidFill>
              </a:rPr>
              <a:t>Федеральный закон от 06.04.2011 N 63-ФЗ</a:t>
            </a:r>
          </a:p>
          <a:p>
            <a:pPr algn="r">
              <a:spcBef>
                <a:spcPts val="0"/>
              </a:spcBef>
              <a:spcAft>
                <a:spcPts val="0"/>
              </a:spcAft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i="1" dirty="0">
                <a:solidFill>
                  <a:schemeClr val="bg2">
                    <a:lumMod val="50000"/>
                  </a:schemeClr>
                </a:solidFill>
              </a:rPr>
              <a:t>«Об электронной подписи»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0" y="274716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Подготовка к работе в электронном виде</a:t>
            </a: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91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524001" y="128625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524001" y="128625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1551395" y="1385393"/>
            <a:ext cx="2384365" cy="354041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wrap="square" lIns="90000" tIns="45000" rIns="90000" bIns="4500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Получите ЭП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Установите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криптопровайдер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Установите полученный сертификат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Установите ПО для работы с ЭП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Добавьте сайты в доверенные веб-узлы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 bwMode="auto">
          <a:xfrm>
            <a:off x="3935760" y="1343860"/>
            <a:ext cx="1" cy="5514140"/>
          </a:xfrm>
          <a:prstGeom prst="line">
            <a:avLst/>
          </a:prstGeom>
          <a:ln w="19050">
            <a:solidFill>
              <a:schemeClr val="accent3">
                <a:lumMod val="6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 bwMode="auto">
          <a:xfrm>
            <a:off x="1524001" y="1817440"/>
            <a:ext cx="2411759" cy="576064"/>
          </a:xfrm>
          <a:prstGeom prst="rect">
            <a:avLst/>
          </a:prstGeom>
          <a:solidFill>
            <a:schemeClr val="bg1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8" name="Прямоугольник 17"/>
          <p:cNvSpPr/>
          <p:nvPr/>
        </p:nvSpPr>
        <p:spPr>
          <a:xfrm>
            <a:off x="4151784" y="1458308"/>
            <a:ext cx="6264696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Установите на компьютер, с которого Вы планируете работать с порталом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</a:rPr>
              <a:t>криптопровайдер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(например,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</a:rPr>
              <a:t>КриптоПро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 CSP,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</a:rPr>
              <a:t>Signal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-COM CSP)</a:t>
            </a: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4002" y="2465512"/>
            <a:ext cx="2411759" cy="864096"/>
          </a:xfrm>
          <a:prstGeom prst="rect">
            <a:avLst/>
          </a:prstGeom>
          <a:solidFill>
            <a:schemeClr val="bg1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30" name="Заголовок 3"/>
          <p:cNvSpPr txBox="1">
            <a:spLocks/>
          </p:cNvSpPr>
          <p:nvPr/>
        </p:nvSpPr>
        <p:spPr>
          <a:xfrm>
            <a:off x="0" y="274716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Подготовка к работе в электронном виде</a:t>
            </a:r>
          </a:p>
        </p:txBody>
      </p:sp>
      <p:sp>
        <p:nvSpPr>
          <p:cNvPr id="31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4151783" y="1312352"/>
            <a:ext cx="6096000" cy="146754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 bwMode="auto">
          <a:xfrm>
            <a:off x="3935760" y="1343860"/>
            <a:ext cx="1" cy="5514140"/>
          </a:xfrm>
          <a:prstGeom prst="line">
            <a:avLst/>
          </a:prstGeom>
          <a:ln w="19050">
            <a:solidFill>
              <a:schemeClr val="accent3">
                <a:lumMod val="6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 bwMode="auto">
          <a:xfrm>
            <a:off x="1495153" y="3371140"/>
            <a:ext cx="2411759" cy="576064"/>
          </a:xfrm>
          <a:prstGeom prst="rect">
            <a:avLst/>
          </a:prstGeom>
          <a:solidFill>
            <a:schemeClr val="bg1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46" name="Прямоугольник 45"/>
          <p:cNvSpPr/>
          <p:nvPr/>
        </p:nvSpPr>
        <p:spPr>
          <a:xfrm>
            <a:off x="4158206" y="1512607"/>
            <a:ext cx="6264696" cy="607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Установите программное обеспечение для работы с электронной подписью, например, Крипто АРМ</a:t>
            </a: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206" y="2142533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угольник 48"/>
          <p:cNvSpPr/>
          <p:nvPr/>
        </p:nvSpPr>
        <p:spPr bwMode="auto">
          <a:xfrm>
            <a:off x="1495154" y="1369537"/>
            <a:ext cx="2404094" cy="375895"/>
          </a:xfrm>
          <a:prstGeom prst="rect">
            <a:avLst/>
          </a:prstGeom>
          <a:solidFill>
            <a:schemeClr val="bg1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48772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872" y="1255941"/>
            <a:ext cx="6624736" cy="5409633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0" y="274716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Подготовка к работе в электронном виде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128625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128625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1551395" y="1385393"/>
            <a:ext cx="2384365" cy="3540413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wrap="square" lIns="90000" tIns="45000" rIns="90000" bIns="4500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Получите ЭП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Установите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криптопровайдер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Установите полученный сертификат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Установите ПО для работы с ЭП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  <a:tabLst>
                <a:tab pos="2635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Настройка браузера для работы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3935760" y="1343860"/>
            <a:ext cx="1" cy="5514140"/>
          </a:xfrm>
          <a:prstGeom prst="line">
            <a:avLst/>
          </a:prstGeom>
          <a:ln w="19050">
            <a:solidFill>
              <a:schemeClr val="accent3">
                <a:lumMod val="6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 bwMode="auto">
          <a:xfrm>
            <a:off x="1495153" y="4013682"/>
            <a:ext cx="2411759" cy="911157"/>
          </a:xfrm>
          <a:prstGeom prst="rect">
            <a:avLst/>
          </a:prstGeom>
          <a:solidFill>
            <a:schemeClr val="bg1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11280576" y="1556792"/>
            <a:ext cx="288032" cy="272018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8760296" y="6237312"/>
            <a:ext cx="1800200" cy="144016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1524001" y="1817440"/>
            <a:ext cx="2411759" cy="576064"/>
          </a:xfrm>
          <a:prstGeom prst="rect">
            <a:avLst/>
          </a:prstGeom>
          <a:solidFill>
            <a:schemeClr val="bg1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524002" y="2465512"/>
            <a:ext cx="2411759" cy="864096"/>
          </a:xfrm>
          <a:prstGeom prst="rect">
            <a:avLst/>
          </a:prstGeom>
          <a:solidFill>
            <a:schemeClr val="bg1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1495153" y="3371140"/>
            <a:ext cx="2411759" cy="576064"/>
          </a:xfrm>
          <a:prstGeom prst="rect">
            <a:avLst/>
          </a:prstGeom>
          <a:solidFill>
            <a:schemeClr val="bg1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1495154" y="1369537"/>
            <a:ext cx="2404094" cy="375895"/>
          </a:xfrm>
          <a:prstGeom prst="rect">
            <a:avLst/>
          </a:prstGeom>
          <a:solidFill>
            <a:schemeClr val="bg1">
              <a:lumMod val="75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192" y="5207736"/>
            <a:ext cx="7615440" cy="16056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192" y="1244198"/>
            <a:ext cx="7748680" cy="4449817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 bwMode="auto">
          <a:xfrm>
            <a:off x="7508860" y="4817794"/>
            <a:ext cx="4131756" cy="48341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46" name="Прямоугольник 45"/>
          <p:cNvSpPr/>
          <p:nvPr/>
        </p:nvSpPr>
        <p:spPr bwMode="auto">
          <a:xfrm>
            <a:off x="4169191" y="2128506"/>
            <a:ext cx="1458757" cy="33700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246" y="1599794"/>
            <a:ext cx="8076572" cy="427454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 bwMode="auto">
          <a:xfrm>
            <a:off x="4367808" y="4570156"/>
            <a:ext cx="7272808" cy="63758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2272" y="1619964"/>
            <a:ext cx="7868223" cy="228032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245" y="3908748"/>
            <a:ext cx="7942558" cy="23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5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8" grpId="0" animBg="1"/>
      <p:bldP spid="45" grpId="0" animBg="1"/>
      <p:bldP spid="46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228" y="1800119"/>
            <a:ext cx="8914626" cy="456999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270761" y="2144114"/>
            <a:ext cx="8918596" cy="7200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524001" y="128625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524001" y="128625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Заголовок 3"/>
          <p:cNvSpPr txBox="1">
            <a:spLocks/>
          </p:cNvSpPr>
          <p:nvPr/>
        </p:nvSpPr>
        <p:spPr>
          <a:xfrm>
            <a:off x="0" y="274716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 smtClean="0">
                <a:solidFill>
                  <a:srgbClr val="C00000"/>
                </a:solidFill>
                <a:latin typeface="Arial"/>
                <a:cs typeface="Arial"/>
              </a:rPr>
              <a:t>Регистрация пользователя на портале Мера </a:t>
            </a:r>
            <a:r>
              <a:rPr lang="ru-RU" sz="1800" dirty="0" err="1" smtClean="0">
                <a:solidFill>
                  <a:srgbClr val="C00000"/>
                </a:solidFill>
                <a:latin typeface="Arial"/>
                <a:cs typeface="Arial"/>
              </a:rPr>
              <a:t>москвы</a:t>
            </a:r>
            <a:endParaRPr lang="ru-RU" sz="18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45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1537" y="1469290"/>
            <a:ext cx="4671499" cy="4358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https://www.mos.ru/</a:t>
            </a:r>
            <a:endParaRPr lang="ru-RU" sz="2400" dirty="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287579" y="1469290"/>
            <a:ext cx="8918596" cy="511657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907" y="1276645"/>
            <a:ext cx="6905915" cy="532070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722" y="984959"/>
            <a:ext cx="6683286" cy="4289523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 bwMode="auto">
          <a:xfrm>
            <a:off x="3287688" y="6192496"/>
            <a:ext cx="936104" cy="116824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3287688" y="6309320"/>
            <a:ext cx="936104" cy="114719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3287688" y="6424039"/>
            <a:ext cx="1152706" cy="110526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5722" y="1436614"/>
            <a:ext cx="6683286" cy="428952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5722" y="1788636"/>
            <a:ext cx="6662005" cy="427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6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4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309114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 smtClean="0">
                <a:solidFill>
                  <a:srgbClr val="C00000"/>
                </a:solidFill>
                <a:latin typeface="Arial"/>
                <a:cs typeface="Arial"/>
              </a:rPr>
              <a:t>Регистрация представителя юридического лица на сайте </a:t>
            </a:r>
            <a:r>
              <a:rPr lang="en-US" sz="1800" dirty="0" smtClean="0">
                <a:solidFill>
                  <a:srgbClr val="C00000"/>
                </a:solidFill>
                <a:latin typeface="Arial"/>
                <a:cs typeface="Arial"/>
              </a:rPr>
              <a:t>mos.ru</a:t>
            </a:r>
            <a:endParaRPr lang="ru-RU" sz="18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712" y="1484784"/>
            <a:ext cx="4752528" cy="507571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6096000" y="1844824"/>
            <a:ext cx="1584176" cy="279648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792" y="1176342"/>
            <a:ext cx="3576787" cy="568165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4655840" y="2091172"/>
            <a:ext cx="2232248" cy="61774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844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31115" y="145935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31115" y="145935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Заголовок 3"/>
          <p:cNvSpPr txBox="1">
            <a:spLocks/>
          </p:cNvSpPr>
          <p:nvPr/>
        </p:nvSpPr>
        <p:spPr>
          <a:xfrm>
            <a:off x="0" y="321560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Регистрация представителя юридического лица на сайте </a:t>
            </a:r>
            <a:r>
              <a:rPr lang="en-US" sz="1800" dirty="0">
                <a:solidFill>
                  <a:srgbClr val="C00000"/>
                </a:solidFill>
                <a:latin typeface="Arial"/>
                <a:cs typeface="Arial"/>
              </a:rPr>
              <a:t>mos.ru</a:t>
            </a:r>
            <a:endParaRPr lang="ru-RU" sz="18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394753"/>
            <a:ext cx="9540878" cy="475252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 flipV="1">
            <a:off x="8112224" y="2348880"/>
            <a:ext cx="1296144" cy="288032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67680" y="1769755"/>
            <a:ext cx="7848872" cy="72008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600" y="980728"/>
            <a:ext cx="6408712" cy="589372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2927649" y="1201668"/>
            <a:ext cx="1800200" cy="238503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2927648" y="6396313"/>
            <a:ext cx="1800200" cy="203923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2927648" y="1792165"/>
            <a:ext cx="1800200" cy="257708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528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9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 smtClean="0">
                <a:solidFill>
                  <a:srgbClr val="C00000"/>
                </a:solidFill>
                <a:latin typeface="Arial"/>
                <a:cs typeface="Arial"/>
              </a:rPr>
              <a:t>Регистрация юридического лица на сайте </a:t>
            </a:r>
            <a:r>
              <a:rPr lang="en-US" sz="1800" dirty="0" smtClean="0">
                <a:solidFill>
                  <a:srgbClr val="C00000"/>
                </a:solidFill>
                <a:latin typeface="Arial"/>
                <a:cs typeface="Arial"/>
              </a:rPr>
              <a:t>mos.ru</a:t>
            </a:r>
            <a:endParaRPr lang="ru-RU" sz="18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7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394753"/>
            <a:ext cx="9540878" cy="475252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auto">
          <a:xfrm>
            <a:off x="167680" y="1769755"/>
            <a:ext cx="7848872" cy="72008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112224" y="3068960"/>
            <a:ext cx="864096" cy="19667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1124744"/>
            <a:ext cx="5516758" cy="574885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5159896" y="5157192"/>
            <a:ext cx="3240360" cy="35165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25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 smtClean="0">
                <a:solidFill>
                  <a:srgbClr val="C00000"/>
                </a:solidFill>
                <a:latin typeface="Arial"/>
                <a:cs typeface="Arial"/>
              </a:rPr>
              <a:t>Регистрация юридического лица на сайте </a:t>
            </a:r>
            <a:r>
              <a:rPr lang="en-US" sz="1800" dirty="0" smtClean="0">
                <a:solidFill>
                  <a:srgbClr val="C00000"/>
                </a:solidFill>
                <a:latin typeface="Arial"/>
                <a:cs typeface="Arial"/>
              </a:rPr>
              <a:t>mos.ru</a:t>
            </a:r>
            <a:endParaRPr lang="ru-RU" sz="18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304" y="1340768"/>
            <a:ext cx="8258636" cy="5322003"/>
          </a:xfrm>
          <a:prstGeom prst="rect">
            <a:avLst/>
          </a:prstGeom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8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9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Заголовок 3"/>
          <p:cNvSpPr txBox="1">
            <a:spLocks/>
          </p:cNvSpPr>
          <p:nvPr/>
        </p:nvSpPr>
        <p:spPr>
          <a:xfrm>
            <a:off x="1488" y="289455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Добавление доверенных лиц в кабинет юридического </a:t>
            </a:r>
            <a:r>
              <a:rPr lang="ru-RU" sz="1800" dirty="0" smtClean="0">
                <a:solidFill>
                  <a:srgbClr val="C00000"/>
                </a:solidFill>
                <a:latin typeface="Arial"/>
                <a:cs typeface="Arial"/>
              </a:rPr>
              <a:t>лица </a:t>
            </a:r>
            <a:endParaRPr lang="ru-RU" sz="18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18" y="1345123"/>
            <a:ext cx="8290551" cy="548922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 bwMode="auto">
          <a:xfrm>
            <a:off x="8401743" y="1933063"/>
            <a:ext cx="648073" cy="144016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pic>
        <p:nvPicPr>
          <p:cNvPr id="32" name="Рисунок 3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18" y="1345123"/>
            <a:ext cx="8290551" cy="5489222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 bwMode="auto">
          <a:xfrm>
            <a:off x="4153271" y="2264445"/>
            <a:ext cx="648072" cy="100667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34" y="1345123"/>
            <a:ext cx="8292635" cy="5494681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Прямоугольник 34"/>
          <p:cNvSpPr/>
          <p:nvPr/>
        </p:nvSpPr>
        <p:spPr bwMode="auto">
          <a:xfrm>
            <a:off x="2569095" y="3733263"/>
            <a:ext cx="1368152" cy="288032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8733" y="1339665"/>
            <a:ext cx="8292635" cy="5510965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 bwMode="auto">
          <a:xfrm>
            <a:off x="4945359" y="4165311"/>
            <a:ext cx="1224136" cy="576064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8732" y="1339664"/>
            <a:ext cx="8297143" cy="5494681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 bwMode="auto">
          <a:xfrm>
            <a:off x="4940852" y="4380807"/>
            <a:ext cx="1228643" cy="936632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pic>
        <p:nvPicPr>
          <p:cNvPr id="40" name="Рисунок 3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837" y="1763026"/>
            <a:ext cx="5940425" cy="551180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 bwMode="auto">
          <a:xfrm>
            <a:off x="5737448" y="1913513"/>
            <a:ext cx="720081" cy="307583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pic>
        <p:nvPicPr>
          <p:cNvPr id="42" name="Рисунок 4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837" y="2393874"/>
            <a:ext cx="5940425" cy="542290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 bwMode="auto">
          <a:xfrm>
            <a:off x="5737448" y="2528086"/>
            <a:ext cx="720081" cy="307583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8545759" y="2652842"/>
            <a:ext cx="144016" cy="132140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sp>
        <p:nvSpPr>
          <p:cNvPr id="23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9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43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3" grpId="0" animBg="1"/>
      <p:bldP spid="35" grpId="0" animBg="1"/>
      <p:bldP spid="36" grpId="0" animBg="1"/>
      <p:bldP spid="39" grpId="0" animBg="1"/>
      <p:bldP spid="41" grpId="0" animBg="1"/>
      <p:bldP spid="43" grpId="0" animBg="1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487489" y="80051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0" y="265555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Требования к проектной документации, представляемой на экспертизу в электронном виде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9" y="1408826"/>
            <a:ext cx="9162599" cy="511256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>
            <a:off x="6203505" y="1768866"/>
            <a:ext cx="1080120" cy="288032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069" y="1421159"/>
            <a:ext cx="9144000" cy="510861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6041009" y="2056899"/>
            <a:ext cx="1228643" cy="356091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6640" y="1768866"/>
            <a:ext cx="9144000" cy="4667250"/>
          </a:xfrm>
          <a:prstGeom prst="rect">
            <a:avLst/>
          </a:prstGeom>
        </p:spPr>
      </p:pic>
      <p:sp>
        <p:nvSpPr>
          <p:cNvPr id="14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10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5159896" y="3356992"/>
            <a:ext cx="881113" cy="1224136"/>
          </a:xfrm>
          <a:prstGeom prst="rect">
            <a:avLst/>
          </a:prstGeom>
          <a:noFill/>
          <a:ln w="9525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310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78794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1" y="266416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Требования к проектной документации, представляемой на экспертизу в электронном виде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75520" y="1335561"/>
            <a:ext cx="8640960" cy="349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Приказ Минстроя России от 12.05.2017 N 783/</a:t>
            </a:r>
            <a:r>
              <a:rPr lang="ru-RU" sz="1800" b="1" dirty="0" err="1">
                <a:solidFill>
                  <a:schemeClr val="bg2">
                    <a:lumMod val="50000"/>
                  </a:schemeClr>
                </a:solidFill>
              </a:rPr>
              <a:t>пр</a:t>
            </a:r>
            <a:endParaRPr lang="ru-RU" sz="1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4" name="Picture 6" descr="http://cwer.ru/media/files/u2463164/04/scanitto_pro_icon25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88018" y="1839618"/>
            <a:ext cx="1915695" cy="191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586929" y="1695601"/>
            <a:ext cx="6973567" cy="2307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электронные документы должны формироваться способом, </a:t>
            </a:r>
            <a:r>
              <a:rPr lang="ru-RU" sz="1800" b="1" dirty="0">
                <a:solidFill>
                  <a:srgbClr val="C00000"/>
                </a:solidFill>
              </a:rPr>
              <a:t>не предусматривающим сканирование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 документа на бумажном носителе и не </a:t>
            </a:r>
            <a:r>
              <a:rPr lang="ru-RU" sz="1800" b="1" dirty="0">
                <a:solidFill>
                  <a:srgbClr val="C00000"/>
                </a:solidFill>
              </a:rPr>
              <a:t>превышать предельного размера в 80 мегабайт.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электронные документы подписываются с использованием усиленной квалифицированной электронной подписи лицами, обладающими полномочиями на их подписание в соответствии с законодательством Российской Федерации.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 bwMode="auto">
          <a:xfrm>
            <a:off x="1655876" y="1923369"/>
            <a:ext cx="1487796" cy="1684988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 flipV="1">
            <a:off x="1655876" y="2074090"/>
            <a:ext cx="1775828" cy="1544824"/>
          </a:xfrm>
          <a:prstGeom prst="line">
            <a:avLst/>
          </a:prstGeom>
          <a:solidFill>
            <a:srgbClr val="00B8FF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Прямоугольник 20"/>
          <p:cNvSpPr/>
          <p:nvPr/>
        </p:nvSpPr>
        <p:spPr>
          <a:xfrm>
            <a:off x="1583952" y="3953863"/>
            <a:ext cx="8967034" cy="292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проектная документация, сформированная в форме электронного документа, подписывается лицами, участвующими в ее разработке, осуществлении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</a:rPr>
              <a:t>нормоконтроля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 и согласовании, а в случае невозможности обеспечения их электронной подписью - на отдельные документы в составе проектной документации </a:t>
            </a:r>
            <a:r>
              <a:rPr lang="ru-RU" sz="1800" b="1" dirty="0">
                <a:solidFill>
                  <a:srgbClr val="C00000"/>
                </a:solidFill>
              </a:rPr>
              <a:t>оформляется информационно-удостоверяющий лист</a:t>
            </a:r>
            <a:r>
              <a:rPr lang="ru-RU" sz="1800" dirty="0">
                <a:solidFill>
                  <a:srgbClr val="C00000"/>
                </a:solidFill>
              </a:rPr>
              <a:t>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на бумажном носителе, содержащий наименование электронного документа, к которому он выпущен, фамилии и подписи не обеспеченных электронной подписью лиц, дату и время последнего изменения документа. Такой информационно-удостоверяющий лист сканируется и подписывается лицом, уполномоченным на предоставление документов для оказания услуг, с использованием электронной подписи</a:t>
            </a:r>
          </a:p>
        </p:txBody>
      </p:sp>
      <p:sp>
        <p:nvSpPr>
          <p:cNvPr id="15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11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1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460093" y="11376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Требования к проектной документации, представляемой на экспертизу в электронном виде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99456" y="1295832"/>
            <a:ext cx="9081109" cy="5910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Приказ Минстроя России от 12.05.2017 N 783/</a:t>
            </a:r>
            <a:r>
              <a:rPr lang="ru-RU" sz="1800" b="1" dirty="0" err="1">
                <a:solidFill>
                  <a:schemeClr val="bg2">
                    <a:lumMod val="50000"/>
                  </a:schemeClr>
                </a:solidFill>
              </a:rPr>
              <a:t>пр</a:t>
            </a:r>
            <a:endParaRPr lang="ru-RU" sz="1800" b="1" dirty="0">
              <a:solidFill>
                <a:schemeClr val="bg2">
                  <a:lumMod val="50000"/>
                </a:schemeClr>
              </a:solidFill>
            </a:endParaRPr>
          </a:p>
          <a:p>
            <a:pPr algn="just">
              <a:spcAft>
                <a:spcPts val="1200"/>
              </a:spcAft>
            </a:pPr>
            <a:r>
              <a:rPr lang="ru-RU" sz="1800" dirty="0"/>
              <a:t>	В случае, если на официальном сайте Министерства отсутствует </a:t>
            </a:r>
            <a:r>
              <a:rPr lang="ru-RU" sz="1800" dirty="0" err="1"/>
              <a:t>xml</a:t>
            </a:r>
            <a:r>
              <a:rPr lang="ru-RU" sz="1800" dirty="0"/>
              <a:t>-схема, подлежащая использованию для формирования соответствующего электронного документа, электронные документы представляются в следующих форматах:</a:t>
            </a:r>
            <a:endParaRPr lang="ru-RU" sz="1800" dirty="0">
              <a:solidFill>
                <a:srgbClr val="C00000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rgbClr val="C00000"/>
                </a:solidFill>
              </a:rPr>
              <a:t>.</a:t>
            </a:r>
            <a:r>
              <a:rPr lang="ru-RU" sz="1800" b="1" dirty="0" err="1">
                <a:solidFill>
                  <a:srgbClr val="C00000"/>
                </a:solidFill>
              </a:rPr>
              <a:t>doc</a:t>
            </a:r>
            <a:r>
              <a:rPr lang="ru-RU" sz="1800" b="1" dirty="0">
                <a:solidFill>
                  <a:srgbClr val="C00000"/>
                </a:solidFill>
              </a:rPr>
              <a:t>, .</a:t>
            </a:r>
            <a:r>
              <a:rPr lang="ru-RU" sz="1800" b="1" dirty="0" err="1">
                <a:solidFill>
                  <a:srgbClr val="C00000"/>
                </a:solidFill>
              </a:rPr>
              <a:t>docx</a:t>
            </a:r>
            <a:r>
              <a:rPr lang="ru-RU" sz="1800" b="1" dirty="0">
                <a:solidFill>
                  <a:srgbClr val="C00000"/>
                </a:solidFill>
              </a:rPr>
              <a:t>, .</a:t>
            </a:r>
            <a:r>
              <a:rPr lang="ru-RU" sz="1800" b="1" dirty="0" err="1">
                <a:solidFill>
                  <a:srgbClr val="C00000"/>
                </a:solidFill>
              </a:rPr>
              <a:t>odt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 - для документов с текстовым содержанием, не включающим формулы;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rgbClr val="C00000"/>
                </a:solidFill>
              </a:rPr>
              <a:t>.</a:t>
            </a:r>
            <a:r>
              <a:rPr lang="ru-RU" sz="1800" b="1" dirty="0" err="1">
                <a:solidFill>
                  <a:srgbClr val="C00000"/>
                </a:solidFill>
              </a:rPr>
              <a:t>pdf</a:t>
            </a:r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- для документов с текстовым содержанием, в том числе включающих формулы и (или) графические изображения, а также документов с графическим содержанием;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rgbClr val="C00000"/>
                </a:solidFill>
              </a:rPr>
              <a:t>.</a:t>
            </a:r>
            <a:r>
              <a:rPr lang="ru-RU" sz="1800" b="1" dirty="0" err="1">
                <a:solidFill>
                  <a:srgbClr val="C00000"/>
                </a:solidFill>
              </a:rPr>
              <a:t>xls</a:t>
            </a:r>
            <a:r>
              <a:rPr lang="ru-RU" sz="1800" b="1" dirty="0">
                <a:solidFill>
                  <a:srgbClr val="C00000"/>
                </a:solidFill>
              </a:rPr>
              <a:t>, .</a:t>
            </a:r>
            <a:r>
              <a:rPr lang="ru-RU" sz="1800" b="1" dirty="0" err="1">
                <a:solidFill>
                  <a:srgbClr val="C00000"/>
                </a:solidFill>
              </a:rPr>
              <a:t>xlsx</a:t>
            </a:r>
            <a:r>
              <a:rPr lang="ru-RU" sz="1800" b="1" dirty="0">
                <a:solidFill>
                  <a:srgbClr val="C00000"/>
                </a:solidFill>
              </a:rPr>
              <a:t>, .</a:t>
            </a:r>
            <a:r>
              <a:rPr lang="ru-RU" sz="1800" b="1" dirty="0" err="1">
                <a:solidFill>
                  <a:srgbClr val="C00000"/>
                </a:solidFill>
              </a:rPr>
              <a:t>ods</a:t>
            </a:r>
            <a:r>
              <a:rPr lang="ru-RU" sz="1800" b="1" dirty="0">
                <a:solidFill>
                  <a:srgbClr val="C00000"/>
                </a:solidFill>
              </a:rPr>
              <a:t>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- для документов, содержащих сводки затрат, сводного сметного расчета стоимости строительства, объектных сметных расчетов (смет), локальных сметных расчетов (смет), сметных расчетов на отдельные виды затрат;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(Из постановления Правительства г. Москвы от 3 ноября 2015 г. N 728-ПП) </a:t>
            </a:r>
            <a:br>
              <a:rPr lang="ru-RU" sz="18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Дополнительно, при необходимости возможна загрузка файлов, для графических документов: </a:t>
            </a:r>
            <a:r>
              <a:rPr lang="ru-RU" sz="1800" dirty="0">
                <a:solidFill>
                  <a:srgbClr val="C00000"/>
                </a:solidFill>
              </a:rPr>
              <a:t>3D </a:t>
            </a:r>
            <a:r>
              <a:rPr lang="ru-RU" sz="1800" dirty="0" err="1">
                <a:solidFill>
                  <a:srgbClr val="C00000"/>
                </a:solidFill>
              </a:rPr>
              <a:t>Portable</a:t>
            </a:r>
            <a:r>
              <a:rPr lang="ru-RU" sz="1800" dirty="0">
                <a:solidFill>
                  <a:srgbClr val="C00000"/>
                </a:solidFill>
              </a:rPr>
              <a:t> </a:t>
            </a:r>
            <a:r>
              <a:rPr lang="ru-RU" sz="1800" dirty="0" err="1">
                <a:solidFill>
                  <a:srgbClr val="C00000"/>
                </a:solidFill>
              </a:rPr>
              <a:t>Document</a:t>
            </a:r>
            <a:r>
              <a:rPr lang="ru-RU" sz="1800" dirty="0">
                <a:solidFill>
                  <a:srgbClr val="C00000"/>
                </a:solidFill>
              </a:rPr>
              <a:t> </a:t>
            </a:r>
            <a:r>
              <a:rPr lang="ru-RU" sz="1800" dirty="0" err="1">
                <a:solidFill>
                  <a:srgbClr val="C00000"/>
                </a:solidFill>
              </a:rPr>
              <a:t>Format</a:t>
            </a:r>
            <a:r>
              <a:rPr lang="ru-RU" sz="1800" dirty="0">
                <a:solidFill>
                  <a:srgbClr val="C00000"/>
                </a:solidFill>
              </a:rPr>
              <a:t>  (</a:t>
            </a:r>
            <a:r>
              <a:rPr lang="ru-RU" sz="1800" b="1" dirty="0">
                <a:solidFill>
                  <a:srgbClr val="C00000"/>
                </a:solidFill>
              </a:rPr>
              <a:t>3D  PDF</a:t>
            </a:r>
            <a:r>
              <a:rPr lang="ru-RU" sz="1800" dirty="0">
                <a:solidFill>
                  <a:srgbClr val="C00000"/>
                </a:solidFill>
              </a:rPr>
              <a:t>);  </a:t>
            </a:r>
            <a:br>
              <a:rPr lang="ru-RU" sz="1800" dirty="0">
                <a:solidFill>
                  <a:srgbClr val="C00000"/>
                </a:solidFill>
              </a:rPr>
            </a:br>
            <a:r>
              <a:rPr lang="ru-RU" sz="1800" dirty="0" err="1">
                <a:solidFill>
                  <a:srgbClr val="C00000"/>
                </a:solidFill>
              </a:rPr>
              <a:t>Design</a:t>
            </a:r>
            <a:r>
              <a:rPr lang="ru-RU" sz="1800" dirty="0">
                <a:solidFill>
                  <a:srgbClr val="C00000"/>
                </a:solidFill>
              </a:rPr>
              <a:t>  </a:t>
            </a:r>
            <a:r>
              <a:rPr lang="ru-RU" sz="1800" dirty="0" err="1">
                <a:solidFill>
                  <a:srgbClr val="C00000"/>
                </a:solidFill>
              </a:rPr>
              <a:t>Web</a:t>
            </a:r>
            <a:r>
              <a:rPr lang="ru-RU" sz="1800" dirty="0">
                <a:solidFill>
                  <a:srgbClr val="C00000"/>
                </a:solidFill>
              </a:rPr>
              <a:t>  </a:t>
            </a:r>
            <a:r>
              <a:rPr lang="ru-RU" sz="1800" dirty="0" err="1">
                <a:solidFill>
                  <a:srgbClr val="C00000"/>
                </a:solidFill>
              </a:rPr>
              <a:t>Format</a:t>
            </a:r>
            <a:r>
              <a:rPr lang="ru-RU" sz="1800" dirty="0">
                <a:solidFill>
                  <a:srgbClr val="C00000"/>
                </a:solidFill>
              </a:rPr>
              <a:t>  (</a:t>
            </a:r>
            <a:r>
              <a:rPr lang="ru-RU" sz="1800" b="1" dirty="0">
                <a:solidFill>
                  <a:srgbClr val="C00000"/>
                </a:solidFill>
              </a:rPr>
              <a:t>DWF,  3D-DWF</a:t>
            </a:r>
            <a:r>
              <a:rPr lang="ru-RU" sz="1800" dirty="0">
                <a:solidFill>
                  <a:srgbClr val="C00000"/>
                </a:solidFill>
              </a:rPr>
              <a:t>);  </a:t>
            </a:r>
            <a:r>
              <a:rPr lang="ru-RU" sz="1800" b="1" dirty="0">
                <a:solidFill>
                  <a:srgbClr val="C00000"/>
                </a:solidFill>
              </a:rPr>
              <a:t>DWG</a:t>
            </a:r>
            <a:r>
              <a:rPr lang="ru-RU" sz="1800" dirty="0">
                <a:solidFill>
                  <a:srgbClr val="C00000"/>
                </a:solidFill>
              </a:rPr>
              <a:t>;  </a:t>
            </a:r>
            <a:r>
              <a:rPr lang="ru-RU" sz="1800" dirty="0" err="1">
                <a:solidFill>
                  <a:srgbClr val="C00000"/>
                </a:solidFill>
              </a:rPr>
              <a:t>Navisworks</a:t>
            </a:r>
            <a:r>
              <a:rPr lang="ru-RU" sz="1800" dirty="0">
                <a:solidFill>
                  <a:srgbClr val="C00000"/>
                </a:solidFill>
              </a:rPr>
              <a:t>  </a:t>
            </a:r>
            <a:r>
              <a:rPr lang="ru-RU" sz="1800" dirty="0" err="1">
                <a:solidFill>
                  <a:srgbClr val="C00000"/>
                </a:solidFill>
              </a:rPr>
              <a:t>Document</a:t>
            </a:r>
            <a:r>
              <a:rPr lang="ru-RU" sz="1800" dirty="0">
                <a:solidFill>
                  <a:srgbClr val="C00000"/>
                </a:solidFill>
              </a:rPr>
              <a:t>  (</a:t>
            </a:r>
            <a:r>
              <a:rPr lang="ru-RU" sz="1800" b="1" dirty="0">
                <a:solidFill>
                  <a:srgbClr val="C00000"/>
                </a:solidFill>
              </a:rPr>
              <a:t>NWD</a:t>
            </a:r>
            <a:r>
              <a:rPr lang="ru-RU" sz="1800" dirty="0">
                <a:solidFill>
                  <a:srgbClr val="C00000"/>
                </a:solidFill>
              </a:rPr>
              <a:t>);  </a:t>
            </a:r>
            <a:r>
              <a:rPr lang="ru-RU" sz="1800" dirty="0" err="1">
                <a:solidFill>
                  <a:srgbClr val="C00000"/>
                </a:solidFill>
              </a:rPr>
              <a:t>Industry</a:t>
            </a:r>
            <a:r>
              <a:rPr lang="ru-RU" sz="1800" dirty="0">
                <a:solidFill>
                  <a:srgbClr val="C00000"/>
                </a:solidFill>
              </a:rPr>
              <a:t> </a:t>
            </a:r>
            <a:r>
              <a:rPr lang="ru-RU" sz="1800" dirty="0" err="1">
                <a:solidFill>
                  <a:srgbClr val="C00000"/>
                </a:solidFill>
              </a:rPr>
              <a:t>Foundation</a:t>
            </a:r>
            <a:r>
              <a:rPr lang="ru-RU" sz="1800" dirty="0">
                <a:solidFill>
                  <a:srgbClr val="C00000"/>
                </a:solidFill>
              </a:rPr>
              <a:t> </a:t>
            </a:r>
            <a:r>
              <a:rPr lang="ru-RU" sz="1800" dirty="0" err="1">
                <a:solidFill>
                  <a:srgbClr val="C00000"/>
                </a:solidFill>
              </a:rPr>
              <a:t>Classes</a:t>
            </a:r>
            <a:r>
              <a:rPr lang="ru-RU" sz="1800" dirty="0">
                <a:solidFill>
                  <a:srgbClr val="C00000"/>
                </a:solidFill>
              </a:rPr>
              <a:t> (</a:t>
            </a:r>
            <a:r>
              <a:rPr lang="ru-RU" sz="1800" b="1" dirty="0">
                <a:solidFill>
                  <a:srgbClr val="C00000"/>
                </a:solidFill>
              </a:rPr>
              <a:t>IFC</a:t>
            </a:r>
            <a:r>
              <a:rPr lang="ru-RU" sz="1800" dirty="0">
                <a:solidFill>
                  <a:srgbClr val="C00000"/>
                </a:solidFill>
              </a:rPr>
              <a:t>);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1800" dirty="0">
                <a:solidFill>
                  <a:srgbClr val="C00000"/>
                </a:solidFill>
              </a:rPr>
              <a:t>.</a:t>
            </a:r>
            <a:r>
              <a:rPr lang="en-US" sz="1800" dirty="0" err="1">
                <a:solidFill>
                  <a:srgbClr val="C00000"/>
                </a:solidFill>
              </a:rPr>
              <a:t>rvt</a:t>
            </a:r>
            <a:r>
              <a:rPr lang="ru-RU" sz="1800" dirty="0">
                <a:solidFill>
                  <a:srgbClr val="C00000"/>
                </a:solidFill>
              </a:rPr>
              <a:t>;</a:t>
            </a:r>
            <a:r>
              <a:rPr lang="en-US" sz="1800" dirty="0">
                <a:solidFill>
                  <a:srgbClr val="C00000"/>
                </a:solidFill>
              </a:rPr>
              <a:t>.</a:t>
            </a:r>
            <a:r>
              <a:rPr lang="en-US" sz="1800" dirty="0" err="1">
                <a:solidFill>
                  <a:srgbClr val="C00000"/>
                </a:solidFill>
              </a:rPr>
              <a:t>nwf</a:t>
            </a:r>
            <a:r>
              <a:rPr lang="ru-RU" sz="1800" dirty="0">
                <a:solidFill>
                  <a:srgbClr val="C00000"/>
                </a:solidFill>
              </a:rPr>
              <a:t>;</a:t>
            </a:r>
            <a:r>
              <a:rPr lang="en-US" sz="1800" dirty="0">
                <a:solidFill>
                  <a:srgbClr val="C00000"/>
                </a:solidFill>
              </a:rPr>
              <a:t>.</a:t>
            </a:r>
            <a:r>
              <a:rPr lang="en-US" sz="1800" dirty="0" err="1">
                <a:solidFill>
                  <a:srgbClr val="C00000"/>
                </a:solidFill>
              </a:rPr>
              <a:t>nwc</a:t>
            </a:r>
            <a:r>
              <a:rPr lang="ru-RU" sz="1800" dirty="0">
                <a:solidFill>
                  <a:srgbClr val="C00000"/>
                </a:solidFill>
              </a:rPr>
              <a:t>;.</a:t>
            </a:r>
            <a:r>
              <a:rPr lang="en-US" sz="1800" dirty="0" err="1">
                <a:solidFill>
                  <a:srgbClr val="C00000"/>
                </a:solidFill>
              </a:rPr>
              <a:t>pla</a:t>
            </a:r>
            <a:r>
              <a:rPr lang="ru-RU" sz="1800" dirty="0">
                <a:solidFill>
                  <a:srgbClr val="C00000"/>
                </a:solidFill>
              </a:rPr>
              <a:t>;.</a:t>
            </a:r>
            <a:r>
              <a:rPr lang="en-US" sz="1800" dirty="0" err="1">
                <a:solidFill>
                  <a:srgbClr val="C00000"/>
                </a:solidFill>
              </a:rPr>
              <a:t>pln</a:t>
            </a:r>
            <a:r>
              <a:rPr lang="ru-RU" sz="1800" dirty="0">
                <a:solidFill>
                  <a:srgbClr val="C00000"/>
                </a:solidFill>
              </a:rPr>
              <a:t>;</a:t>
            </a:r>
            <a:r>
              <a:rPr lang="en-US" sz="1800" dirty="0">
                <a:solidFill>
                  <a:srgbClr val="C00000"/>
                </a:solidFill>
              </a:rPr>
              <a:t>.</a:t>
            </a:r>
            <a:r>
              <a:rPr lang="en-US" sz="1800" dirty="0" err="1">
                <a:solidFill>
                  <a:srgbClr val="C00000"/>
                </a:solidFill>
              </a:rPr>
              <a:t>rnp</a:t>
            </a:r>
            <a:r>
              <a:rPr lang="ru-RU" sz="1800" dirty="0">
                <a:solidFill>
                  <a:srgbClr val="C00000"/>
                </a:solidFill>
              </a:rPr>
              <a:t>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167" y="980728"/>
            <a:ext cx="4896544" cy="5762556"/>
          </a:xfrm>
          <a:prstGeom prst="rect">
            <a:avLst/>
          </a:prstGeom>
        </p:spPr>
      </p:pic>
      <p:sp>
        <p:nvSpPr>
          <p:cNvPr id="11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12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234" y="4566589"/>
            <a:ext cx="5711551" cy="21766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21" y="1645620"/>
            <a:ext cx="10652847" cy="41892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6799" y="1001291"/>
            <a:ext cx="5760640" cy="49308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latin typeface="Anonymous Pro" panose="02060609030202000504" pitchFamily="49" charset="0"/>
                <a:ea typeface="Anonymous Pro" panose="02060609030202000504" pitchFamily="49" charset="0"/>
              </a:rPr>
              <a:t>https://</a:t>
            </a:r>
            <a:r>
              <a:rPr lang="ru-RU" sz="2800" b="1" u="sng" dirty="0">
                <a:latin typeface="Anonymous Pro" panose="02060609030202000504" pitchFamily="49" charset="0"/>
                <a:ea typeface="Anonymous Pro" panose="02060609030202000504" pitchFamily="49" charset="0"/>
              </a:rPr>
              <a:t>mgexp.ru</a:t>
            </a:r>
            <a:r>
              <a:rPr lang="ru-RU" sz="2400" b="1" u="sng" dirty="0">
                <a:latin typeface="Anonymous Pro" panose="02060609030202000504" pitchFamily="49" charset="0"/>
                <a:ea typeface="Anonymous Pro" panose="02060609030202000504" pitchFamily="49" charset="0"/>
              </a:rPr>
              <a:t>/</a:t>
            </a:r>
            <a:endParaRPr lang="ru-RU" sz="4400" b="1" u="sng" dirty="0">
              <a:latin typeface="Anonymous Pro" panose="02060609030202000504" pitchFamily="49" charset="0"/>
              <a:ea typeface="Anonymous Pro" panose="02060609030202000504" pitchFamily="49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484198" y="3218080"/>
            <a:ext cx="2599071" cy="664755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sp>
        <p:nvSpPr>
          <p:cNvPr id="7" name="AutoShape 2" descr="blob:https://web.telegram.org/f9ec2263-2a6c-4afa-94f5-4dfbb21cd3f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39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1322861"/>
            <a:ext cx="6883878" cy="5399964"/>
          </a:xfrm>
          <a:prstGeom prst="rect">
            <a:avLst/>
          </a:prstGeom>
        </p:spPr>
      </p:pic>
      <p:sp>
        <p:nvSpPr>
          <p:cNvPr id="15" name="Текст 2"/>
          <p:cNvSpPr txBox="1">
            <a:spLocks/>
          </p:cNvSpPr>
          <p:nvPr/>
        </p:nvSpPr>
        <p:spPr>
          <a:xfrm>
            <a:off x="1551396" y="0"/>
            <a:ext cx="872197" cy="1083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endParaRPr lang="ru-RU" dirty="0">
              <a:solidFill>
                <a:sysClr val="windowText" lastClr="000000">
                  <a:lumMod val="50000"/>
                  <a:lumOff val="50000"/>
                </a:sysClr>
              </a:solidFill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Заголовок 3"/>
          <p:cNvSpPr txBox="1">
            <a:spLocks/>
          </p:cNvSpPr>
          <p:nvPr/>
        </p:nvSpPr>
        <p:spPr>
          <a:xfrm>
            <a:off x="0" y="275404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Требования к проектной документации, представляемой на экспертизу в электронном виде</a:t>
            </a:r>
          </a:p>
        </p:txBody>
      </p:sp>
      <p:sp>
        <p:nvSpPr>
          <p:cNvPr id="20" name="Прямоугольник 19"/>
          <p:cNvSpPr/>
          <p:nvPr/>
        </p:nvSpPr>
        <p:spPr bwMode="auto">
          <a:xfrm flipV="1">
            <a:off x="3620862" y="5093508"/>
            <a:ext cx="1129674" cy="1440160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noFill/>
            </a:endParaRPr>
          </a:p>
        </p:txBody>
      </p:sp>
      <p:sp>
        <p:nvSpPr>
          <p:cNvPr id="1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13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681144"/>
            <a:ext cx="9788206" cy="439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27384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27384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0" y="288922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/>
          <a:srcRect l="10625" t="9450" r="11413" b="2207"/>
          <a:stretch/>
        </p:blipFill>
        <p:spPr>
          <a:xfrm>
            <a:off x="1847528" y="1406229"/>
            <a:ext cx="8424936" cy="5191123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 bwMode="auto">
          <a:xfrm>
            <a:off x="3647728" y="2461647"/>
            <a:ext cx="792088" cy="284733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>
              <a:ln w="1270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4732094" y="3250436"/>
            <a:ext cx="3740170" cy="504056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14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919" y="623429"/>
            <a:ext cx="5864731" cy="575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6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3"/>
          <p:cNvSpPr txBox="1">
            <a:spLocks/>
          </p:cNvSpPr>
          <p:nvPr/>
        </p:nvSpPr>
        <p:spPr>
          <a:xfrm>
            <a:off x="0" y="28510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Заявления. Шаг 1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15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1324556"/>
            <a:ext cx="8640960" cy="506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0" y="188640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Заявления. Шаг 1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16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668" y="1314401"/>
            <a:ext cx="8928992" cy="495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8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Заявления. Шаг 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88" y="1340768"/>
            <a:ext cx="5538824" cy="5400600"/>
          </a:xfrm>
          <a:prstGeom prst="rect">
            <a:avLst/>
          </a:prstGeom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17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81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Заявления. Шаг 2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743" y="1340768"/>
            <a:ext cx="4205759" cy="5501084"/>
          </a:xfrm>
          <a:prstGeom prst="rect">
            <a:avLst/>
          </a:prstGeom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18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05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Заявления. Шаг 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80" y="1340768"/>
            <a:ext cx="5563960" cy="5348581"/>
          </a:xfrm>
          <a:prstGeom prst="rect">
            <a:avLst/>
          </a:prstGeom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19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64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Заявления. Шаг 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716" y="1340768"/>
            <a:ext cx="5112568" cy="5414950"/>
          </a:xfrm>
          <a:prstGeom prst="rect">
            <a:avLst/>
          </a:prstGeom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704" y="5420982"/>
            <a:ext cx="4032448" cy="143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0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Заявления. Шаг 2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744" y="1340768"/>
            <a:ext cx="4609238" cy="5442034"/>
          </a:xfrm>
          <a:prstGeom prst="rect">
            <a:avLst/>
          </a:prstGeom>
        </p:spPr>
      </p:pic>
      <p:sp>
        <p:nvSpPr>
          <p:cNvPr id="12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21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81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Заявления. Шаг 2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1374723"/>
            <a:ext cx="5760640" cy="5414485"/>
          </a:xfrm>
          <a:prstGeom prst="rect">
            <a:avLst/>
          </a:prstGeom>
        </p:spPr>
      </p:pic>
      <p:sp>
        <p:nvSpPr>
          <p:cNvPr id="13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22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060" y="3356992"/>
            <a:ext cx="5472608" cy="1809238"/>
          </a:xfrm>
          <a:prstGeom prst="rect">
            <a:avLst/>
          </a:prstGeom>
          <a:ln>
            <a:solidFill>
              <a:srgbClr val="99000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061" y="3717032"/>
            <a:ext cx="5472608" cy="1958658"/>
          </a:xfrm>
          <a:prstGeom prst="rect">
            <a:avLst/>
          </a:prstGeom>
          <a:ln>
            <a:solidFill>
              <a:srgbClr val="990000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3632" y="4266751"/>
            <a:ext cx="8784976" cy="21857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1864" y="3135178"/>
            <a:ext cx="2838705" cy="2194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6561" y="2397960"/>
            <a:ext cx="4438878" cy="318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7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0" y="275609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Подписание файлов электронной подписью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435" y="1340768"/>
            <a:ext cx="60483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159" y="1620364"/>
            <a:ext cx="4352925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23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104" y="1620364"/>
            <a:ext cx="4476980" cy="434362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4295800" y="4365104"/>
            <a:ext cx="1008112" cy="360040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4668" y="930146"/>
            <a:ext cx="6102664" cy="49977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3434" y="1278058"/>
            <a:ext cx="4580268" cy="44952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8874" y="1328004"/>
            <a:ext cx="4629388" cy="46865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4914" y="1233837"/>
            <a:ext cx="4629388" cy="46484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0646" y="1007526"/>
            <a:ext cx="7329484" cy="521143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7527021" y="4497056"/>
            <a:ext cx="1277088" cy="34584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3543" y="1665232"/>
            <a:ext cx="4476980" cy="43309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376" y="2713526"/>
            <a:ext cx="11475040" cy="318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0" y="404664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Требования к проектной документации, размещаемой в электронном виде </a:t>
            </a:r>
            <a:endParaRPr lang="ru-RU" sz="180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 smtClean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информационных системах города Москвы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24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0592"/>
            <a:ext cx="12157578" cy="42968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335360" y="3068960"/>
            <a:ext cx="1080120" cy="144016"/>
          </a:xfrm>
          <a:prstGeom prst="rect">
            <a:avLst/>
          </a:prstGeom>
          <a:noFill/>
          <a:ln w="9525" cap="flat" cmpd="sng" algn="ctr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35360" y="3212976"/>
            <a:ext cx="1431776" cy="144016"/>
          </a:xfrm>
          <a:prstGeom prst="rect">
            <a:avLst/>
          </a:prstGeom>
          <a:noFill/>
          <a:ln w="9525" cap="flat" cmpd="sng" algn="ctr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35360" y="3356992"/>
            <a:ext cx="1616273" cy="144016"/>
          </a:xfrm>
          <a:prstGeom prst="rect">
            <a:avLst/>
          </a:prstGeom>
          <a:noFill/>
          <a:ln w="9525" cap="flat" cmpd="sng" algn="ctr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0" y="1280592"/>
            <a:ext cx="12192000" cy="45246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t="2078" r="75806" b="4003"/>
          <a:stretch/>
        </p:blipFill>
        <p:spPr>
          <a:xfrm>
            <a:off x="4439816" y="1196753"/>
            <a:ext cx="2448272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3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27384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Загрузка проектной документации. </a:t>
            </a:r>
            <a:endParaRPr lang="ru-RU" sz="180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 smtClean="0">
                <a:solidFill>
                  <a:srgbClr val="C00000"/>
                </a:solidFill>
                <a:latin typeface="Arial"/>
                <a:cs typeface="Arial"/>
              </a:rPr>
              <a:t>Перенос </a:t>
            </a: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проверенных положительно файлов из существующего заявления</a:t>
            </a:r>
          </a:p>
        </p:txBody>
      </p:sp>
      <p:sp>
        <p:nvSpPr>
          <p:cNvPr id="20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25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6091"/>
            <a:ext cx="12126193" cy="484140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4655840" y="3212976"/>
            <a:ext cx="1237782" cy="288032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36" y="1338688"/>
            <a:ext cx="10598695" cy="5645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04" y="3337728"/>
            <a:ext cx="11809312" cy="449988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 bwMode="auto">
          <a:xfrm flipV="1">
            <a:off x="712132" y="3707707"/>
            <a:ext cx="706434" cy="792088"/>
          </a:xfrm>
          <a:prstGeom prst="straightConnector1">
            <a:avLst/>
          </a:prstGeom>
          <a:solidFill>
            <a:srgbClr val="00B8FF"/>
          </a:solidFill>
          <a:ln w="76200" cap="flat" cmpd="sng" algn="ctr">
            <a:solidFill>
              <a:srgbClr val="FF212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767" y="1328004"/>
            <a:ext cx="10649497" cy="531522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 bwMode="auto">
          <a:xfrm>
            <a:off x="2980757" y="3308980"/>
            <a:ext cx="5196221" cy="936104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2908749" y="4729724"/>
            <a:ext cx="1800200" cy="387481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194" y="1010882"/>
            <a:ext cx="10797904" cy="5893206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 bwMode="auto">
          <a:xfrm>
            <a:off x="8904312" y="2625649"/>
            <a:ext cx="1325630" cy="263900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7"/>
          <a:srcRect t="566" r="1509" b="34063"/>
          <a:stretch/>
        </p:blipFill>
        <p:spPr>
          <a:xfrm>
            <a:off x="2981967" y="3226740"/>
            <a:ext cx="1385841" cy="354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4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 animBg="1"/>
      <p:bldP spid="27" grpId="0" animBg="1"/>
      <p:bldP spid="29" grpId="0" animBg="1"/>
      <p:bldP spid="29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Загрузка проектной документации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145" y="1139965"/>
            <a:ext cx="8179255" cy="53853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 bwMode="auto">
          <a:xfrm>
            <a:off x="5591944" y="2708920"/>
            <a:ext cx="1198045" cy="36004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545" y="2418496"/>
            <a:ext cx="7444910" cy="361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 bwMode="auto">
          <a:xfrm>
            <a:off x="4583832" y="4225381"/>
            <a:ext cx="936104" cy="28134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2016734"/>
            <a:ext cx="8240786" cy="4417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1514957"/>
            <a:ext cx="5714745" cy="533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26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9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052737"/>
            <a:ext cx="9083166" cy="5472608"/>
          </a:xfrm>
          <a:prstGeom prst="rect">
            <a:avLst/>
          </a:prstGeom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0" y="254269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Загрузка проектной документации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11992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4943872" y="2420888"/>
            <a:ext cx="1198045" cy="36004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56" y="1577684"/>
            <a:ext cx="8496945" cy="514809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2855640" y="4437112"/>
            <a:ext cx="1368152" cy="2160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472" y="1572289"/>
            <a:ext cx="8582704" cy="5091676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3143672" y="3923866"/>
            <a:ext cx="936104" cy="25897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456" y="1594704"/>
            <a:ext cx="7416040" cy="47341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456" y="1542365"/>
            <a:ext cx="8120134" cy="483886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>
            <a:off x="2855640" y="5469860"/>
            <a:ext cx="1224136" cy="25897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46325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5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Загрузка проектной документации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44624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494" y="1445407"/>
            <a:ext cx="8343991" cy="408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22" b="29387"/>
          <a:stretch/>
        </p:blipFill>
        <p:spPr bwMode="auto">
          <a:xfrm>
            <a:off x="1667334" y="1373399"/>
            <a:ext cx="2904666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368" y="1877456"/>
            <a:ext cx="657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2834122"/>
            <a:ext cx="6762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397" y="3605648"/>
            <a:ext cx="6762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/>
          <a:srcRect l="29782" t="26155" r="21713" b="13606"/>
          <a:stretch/>
        </p:blipFill>
        <p:spPr>
          <a:xfrm>
            <a:off x="1993156" y="4469744"/>
            <a:ext cx="529034" cy="462905"/>
          </a:xfrm>
          <a:prstGeom prst="rect">
            <a:avLst/>
          </a:prstGeom>
        </p:spPr>
      </p:pic>
      <p:sp>
        <p:nvSpPr>
          <p:cNvPr id="16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28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12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Изменение классификации файлов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45941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516" y="1426176"/>
            <a:ext cx="8748972" cy="23148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 bwMode="auto">
          <a:xfrm>
            <a:off x="2063552" y="3462948"/>
            <a:ext cx="252028" cy="25202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280" y="1337756"/>
            <a:ext cx="7277444" cy="533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29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86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188640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Распределение файлов проектной документации по разделам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19448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22" b="29387"/>
          <a:stretch/>
        </p:blipFill>
        <p:spPr bwMode="auto">
          <a:xfrm>
            <a:off x="1667334" y="1348223"/>
            <a:ext cx="2904666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604" y="1348224"/>
            <a:ext cx="5964892" cy="321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 bwMode="auto">
          <a:xfrm>
            <a:off x="7968208" y="1780271"/>
            <a:ext cx="1440160" cy="43204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756" y="1348223"/>
            <a:ext cx="8894487" cy="532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18"/>
          <p:cNvSpPr/>
          <p:nvPr/>
        </p:nvSpPr>
        <p:spPr bwMode="auto">
          <a:xfrm>
            <a:off x="4208560" y="6017559"/>
            <a:ext cx="1790063" cy="50405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58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188640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 smtClean="0">
                <a:solidFill>
                  <a:srgbClr val="C00000"/>
                </a:solidFill>
                <a:latin typeface="Arial"/>
                <a:cs typeface="Arial"/>
              </a:rPr>
              <a:t>Удаление и аннулирование файлов</a:t>
            </a:r>
            <a:endParaRPr lang="ru-RU" sz="18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19448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22" b="29387"/>
          <a:stretch/>
        </p:blipFill>
        <p:spPr bwMode="auto">
          <a:xfrm>
            <a:off x="407368" y="1309708"/>
            <a:ext cx="2904666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276" y="1326512"/>
            <a:ext cx="5964892" cy="321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 bwMode="auto">
          <a:xfrm>
            <a:off x="7968208" y="1780271"/>
            <a:ext cx="1440160" cy="43204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1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Передача файлов в работу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9685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r="7018"/>
          <a:stretch/>
        </p:blipFill>
        <p:spPr>
          <a:xfrm>
            <a:off x="191344" y="1484784"/>
            <a:ext cx="10153128" cy="498131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8904312" y="2276872"/>
            <a:ext cx="1284908" cy="32403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32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318" y="2666961"/>
            <a:ext cx="6115364" cy="15240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376" y="1196752"/>
            <a:ext cx="10173096" cy="568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7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Функционал Загрузчика 2.0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800" y="1536357"/>
            <a:ext cx="8274276" cy="32129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 bwMode="auto">
          <a:xfrm>
            <a:off x="1919536" y="2400453"/>
            <a:ext cx="792088" cy="2160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3" name="TextBox 2"/>
          <p:cNvSpPr txBox="1"/>
          <p:nvPr/>
        </p:nvSpPr>
        <p:spPr>
          <a:xfrm>
            <a:off x="3575720" y="2403349"/>
            <a:ext cx="1008112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02-00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9696400" y="2400454"/>
            <a:ext cx="436676" cy="266941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892" y="2688486"/>
            <a:ext cx="6774184" cy="206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 bwMode="auto">
          <a:xfrm>
            <a:off x="3368844" y="2400453"/>
            <a:ext cx="6327556" cy="26694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9262038" y="2691170"/>
            <a:ext cx="871038" cy="21334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307" y="1346518"/>
            <a:ext cx="7549827" cy="5292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 bwMode="auto">
          <a:xfrm>
            <a:off x="4007768" y="3048525"/>
            <a:ext cx="4536504" cy="43204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5046" y="1406729"/>
            <a:ext cx="6525586" cy="5445097"/>
          </a:xfrm>
          <a:prstGeom prst="rect">
            <a:avLst/>
          </a:prstGeom>
        </p:spPr>
      </p:pic>
      <p:sp>
        <p:nvSpPr>
          <p:cNvPr id="1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33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634" y="1862276"/>
            <a:ext cx="6893867" cy="3715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751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Функционал загрузчика 2.0</a:t>
            </a:r>
          </a:p>
        </p:txBody>
      </p:sp>
      <p:sp>
        <p:nvSpPr>
          <p:cNvPr id="16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34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2276872"/>
            <a:ext cx="11521280" cy="319979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4223792" y="3356992"/>
            <a:ext cx="832570" cy="256392"/>
          </a:xfrm>
          <a:prstGeom prst="rect">
            <a:avLst/>
          </a:prstGeom>
          <a:noFill/>
          <a:ln w="9525" cap="flat" cmpd="sng" algn="ctr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3180598"/>
            <a:ext cx="1385521" cy="111626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4439816" y="3698733"/>
            <a:ext cx="832570" cy="256392"/>
          </a:xfrm>
          <a:prstGeom prst="rect">
            <a:avLst/>
          </a:prstGeom>
          <a:noFill/>
          <a:ln w="9525" cap="flat" cmpd="sng" algn="ctr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260" y="1830831"/>
            <a:ext cx="4968552" cy="450497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3186273"/>
            <a:ext cx="1385521" cy="111626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4439816" y="3955125"/>
            <a:ext cx="832570" cy="256392"/>
          </a:xfrm>
          <a:prstGeom prst="rect">
            <a:avLst/>
          </a:prstGeom>
          <a:noFill/>
          <a:ln w="9525" cap="flat" cmpd="sng" algn="ctr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92" y="1811533"/>
            <a:ext cx="10693750" cy="366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0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Функционал Загрузчика 2.0</a:t>
            </a: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35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07" y="1434228"/>
            <a:ext cx="11398986" cy="3954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32146"/>
          <a:stretch/>
        </p:blipFill>
        <p:spPr>
          <a:xfrm>
            <a:off x="3431704" y="1052736"/>
            <a:ext cx="4644969" cy="55786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506" y="1434228"/>
            <a:ext cx="11573019" cy="300288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9679739" y="2060848"/>
            <a:ext cx="1828638" cy="43204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0336" y="1797730"/>
            <a:ext cx="2517402" cy="22758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419" y="1434228"/>
            <a:ext cx="11645106" cy="43194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8191" y="1574341"/>
            <a:ext cx="7717561" cy="453543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2279082" y="2420888"/>
            <a:ext cx="4753022" cy="43204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7698760" y="2636912"/>
            <a:ext cx="1421575" cy="2160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2262920" y="3377911"/>
            <a:ext cx="5435840" cy="43204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490" y="1468117"/>
            <a:ext cx="11573019" cy="300288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 bwMode="auto">
          <a:xfrm>
            <a:off x="9578921" y="2848356"/>
            <a:ext cx="1943860" cy="43204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29901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  <p:bldP spid="17" grpId="0" animBg="1"/>
      <p:bldP spid="21" grpId="0" animBg="1"/>
      <p:bldP spid="2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Заявления. Шаг 3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195" y="1697022"/>
            <a:ext cx="7986022" cy="4089394"/>
          </a:xfrm>
          <a:prstGeom prst="rect">
            <a:avLst/>
          </a:prstGeom>
        </p:spPr>
      </p:pic>
      <p:sp>
        <p:nvSpPr>
          <p:cNvPr id="14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36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6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Заполнение формы Заявления. Шаг 4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582" y="1647826"/>
            <a:ext cx="8243626" cy="3625209"/>
          </a:xfrm>
          <a:prstGeom prst="rect">
            <a:avLst/>
          </a:prstGeom>
        </p:spPr>
      </p:pic>
      <p:sp>
        <p:nvSpPr>
          <p:cNvPr id="15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20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1" y="114341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24001" y="114341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0" y="332656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Заявление на услугу Государственная экспертиза проектной документации и (или) результатов инженерных изысканий в форме экспертного сопровождения.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1343643"/>
            <a:ext cx="7704856" cy="539772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4871864" y="3766392"/>
            <a:ext cx="1944216" cy="19700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4873134" y="4050108"/>
            <a:ext cx="2086962" cy="19700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4873134" y="4330108"/>
            <a:ext cx="2519010" cy="19700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8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38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60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4759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Центр уведомлений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544" y="1376368"/>
            <a:ext cx="8208912" cy="5365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 bwMode="auto">
          <a:xfrm>
            <a:off x="4511824" y="2887839"/>
            <a:ext cx="720080" cy="216721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583832" y="4084591"/>
            <a:ext cx="2520280" cy="397647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62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Статусы по услугам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300" y="1339757"/>
            <a:ext cx="8645400" cy="547361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>
            <a:off x="4439816" y="5328855"/>
            <a:ext cx="504056" cy="144017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370" y="1872471"/>
            <a:ext cx="3531321" cy="328726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 bwMode="auto">
          <a:xfrm>
            <a:off x="6003788" y="3024600"/>
            <a:ext cx="452252" cy="216023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498" y="1872472"/>
            <a:ext cx="3531321" cy="330591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8112224" y="4004557"/>
            <a:ext cx="288033" cy="144017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8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40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49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Модернизация интерактивной формы заявления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476" y="1340768"/>
            <a:ext cx="7670949" cy="540059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41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25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Модернизация интерактивной формы заявления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1" y="116632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1373399"/>
            <a:ext cx="8519764" cy="5353126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9" name="Прямоугольник 8"/>
          <p:cNvSpPr/>
          <p:nvPr/>
        </p:nvSpPr>
        <p:spPr bwMode="auto">
          <a:xfrm>
            <a:off x="2135560" y="2381511"/>
            <a:ext cx="3672408" cy="21602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7" name="Прямоугольник 6"/>
          <p:cNvSpPr/>
          <p:nvPr/>
        </p:nvSpPr>
        <p:spPr>
          <a:xfrm>
            <a:off x="5439694" y="2360018"/>
            <a:ext cx="4876849" cy="2496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последней странице</a:t>
            </a:r>
          </a:p>
          <a:p>
            <a:pPr algn="ctr"/>
            <a:r>
              <a:rPr lang="ru-RU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направленного документа </a:t>
            </a:r>
          </a:p>
          <a:p>
            <a:pPr algn="ctr"/>
            <a:r>
              <a:rPr lang="ru-RU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имеется возможность скачать </a:t>
            </a:r>
          </a:p>
          <a:p>
            <a:pPr algn="ctr"/>
            <a:r>
              <a:rPr lang="ru-RU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оригинал файла документа, </a:t>
            </a:r>
          </a:p>
          <a:p>
            <a:pPr algn="ctr"/>
            <a:r>
              <a:rPr lang="ru-RU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том числе сводные замечания,</a:t>
            </a:r>
          </a:p>
          <a:p>
            <a:pPr algn="ctr"/>
            <a:r>
              <a:rPr lang="ru-RU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 также электронную </a:t>
            </a:r>
          </a:p>
          <a:p>
            <a:pPr algn="ctr"/>
            <a:r>
              <a:rPr lang="ru-RU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подпись к нему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207568" y="4901791"/>
            <a:ext cx="5256584" cy="21602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41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525" y="1293649"/>
            <a:ext cx="7670949" cy="540059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13" name="Прямоугольник 12"/>
          <p:cNvSpPr/>
          <p:nvPr/>
        </p:nvSpPr>
        <p:spPr bwMode="auto">
          <a:xfrm>
            <a:off x="8544272" y="5519977"/>
            <a:ext cx="1296144" cy="323434"/>
          </a:xfrm>
          <a:prstGeom prst="rect">
            <a:avLst/>
          </a:prstGeom>
          <a:noFill/>
          <a:ln w="12700" cap="flat" cmpd="sng" algn="ctr">
            <a:solidFill>
              <a:srgbClr val="FF212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86182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11" grpId="0" animBg="1"/>
      <p:bldP spid="1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Загрузка откорректированных </a:t>
            </a:r>
            <a:r>
              <a:rPr lang="ru-RU" sz="1800" dirty="0" smtClean="0">
                <a:solidFill>
                  <a:srgbClr val="C00000"/>
                </a:solidFill>
                <a:latin typeface="Arial"/>
                <a:cs typeface="Arial"/>
              </a:rPr>
              <a:t>файлов проектной </a:t>
            </a: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документации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84" y="1328004"/>
            <a:ext cx="8424936" cy="2881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 bwMode="auto">
          <a:xfrm>
            <a:off x="3791744" y="3064786"/>
            <a:ext cx="720080" cy="101228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3512096" y="3174884"/>
            <a:ext cx="233040" cy="182107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3504572" y="3482851"/>
            <a:ext cx="233040" cy="182107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3517206" y="3822957"/>
            <a:ext cx="233040" cy="182107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" r="1608" b="1221"/>
          <a:stretch/>
        </p:blipFill>
        <p:spPr bwMode="auto">
          <a:xfrm>
            <a:off x="2711624" y="1328004"/>
            <a:ext cx="6457349" cy="5265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 bwMode="auto">
          <a:xfrm>
            <a:off x="5375920" y="3348847"/>
            <a:ext cx="288032" cy="293400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583832" y="4030177"/>
            <a:ext cx="4176464" cy="51157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42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86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Загрузка откорректированных </a:t>
            </a:r>
            <a:r>
              <a:rPr lang="ru-RU" sz="1800" dirty="0" smtClean="0">
                <a:solidFill>
                  <a:srgbClr val="C00000"/>
                </a:solidFill>
                <a:latin typeface="Arial"/>
                <a:cs typeface="Arial"/>
              </a:rPr>
              <a:t>файлов проектной </a:t>
            </a: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документации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154" y="1359862"/>
            <a:ext cx="8424936" cy="28814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 bwMode="auto">
          <a:xfrm>
            <a:off x="8400256" y="1791909"/>
            <a:ext cx="1800200" cy="28803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2800393"/>
            <a:ext cx="5981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80" y="2202974"/>
            <a:ext cx="6663258" cy="190225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2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43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44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Запись на прием к эксперту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670" y="1337265"/>
            <a:ext cx="9144000" cy="533209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 bwMode="auto">
          <a:xfrm>
            <a:off x="3071664" y="2472465"/>
            <a:ext cx="1368152" cy="21602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631504" y="3461779"/>
            <a:ext cx="1512168" cy="47127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215681" y="3645024"/>
            <a:ext cx="1433297" cy="304143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4871865" y="3501008"/>
            <a:ext cx="1433297" cy="304143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5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44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1599628"/>
            <a:ext cx="11779059" cy="431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0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Запись на прием к эксперту. Шаг 1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45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844824"/>
            <a:ext cx="10426758" cy="403244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 bwMode="auto">
          <a:xfrm>
            <a:off x="9624392" y="5373216"/>
            <a:ext cx="1296144" cy="43204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1649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60648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Запись на прием к эксперту. Шаг 2</a:t>
            </a:r>
          </a:p>
        </p:txBody>
      </p:sp>
      <p:sp>
        <p:nvSpPr>
          <p:cNvPr id="14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46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60" y="1988840"/>
            <a:ext cx="11800440" cy="396222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695400" y="2420888"/>
            <a:ext cx="7056784" cy="51157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95400" y="3275244"/>
            <a:ext cx="7056784" cy="51157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695400" y="3860554"/>
            <a:ext cx="7056784" cy="51157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95400" y="4927108"/>
            <a:ext cx="207640" cy="208134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27" y="1621789"/>
            <a:ext cx="11855139" cy="416838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 bwMode="auto">
          <a:xfrm>
            <a:off x="10200456" y="4869160"/>
            <a:ext cx="288032" cy="246535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10992544" y="5327467"/>
            <a:ext cx="1071736" cy="36571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0532" y="3240668"/>
            <a:ext cx="7639443" cy="166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8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Запись на прием к эксперту. Шаг 2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772816"/>
            <a:ext cx="3733800" cy="3952875"/>
          </a:xfrm>
          <a:prstGeom prst="rect">
            <a:avLst/>
          </a:prstGeom>
        </p:spPr>
      </p:pic>
      <p:sp>
        <p:nvSpPr>
          <p:cNvPr id="15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47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08" y="2852936"/>
            <a:ext cx="2669638" cy="5040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b="23495"/>
          <a:stretch/>
        </p:blipFill>
        <p:spPr>
          <a:xfrm>
            <a:off x="264167" y="948778"/>
            <a:ext cx="8892173" cy="58497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2" y="1296453"/>
            <a:ext cx="8064897" cy="556154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3791744" y="2708920"/>
            <a:ext cx="1254414" cy="288032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360" y="1368157"/>
            <a:ext cx="6674875" cy="54624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t="2982" r="3524" b="-1"/>
          <a:stretch/>
        </p:blipFill>
        <p:spPr>
          <a:xfrm>
            <a:off x="191344" y="1368157"/>
            <a:ext cx="6264696" cy="21964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71" y="4425762"/>
            <a:ext cx="11449272" cy="223603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 bwMode="auto">
          <a:xfrm>
            <a:off x="10200456" y="5725691"/>
            <a:ext cx="1071736" cy="365716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28" name="Рисунок 27"/>
          <p:cNvPicPr/>
          <p:nvPr/>
        </p:nvPicPr>
        <p:blipFill>
          <a:blip r:embed="rId9"/>
          <a:stretch>
            <a:fillRect/>
          </a:stretch>
        </p:blipFill>
        <p:spPr>
          <a:xfrm>
            <a:off x="2327882" y="3933056"/>
            <a:ext cx="6035040" cy="181102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21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Запись на прием к эксперту. Причины отказа 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2"/>
          <a:stretch>
            <a:fillRect/>
          </a:stretch>
        </p:blipFill>
        <p:spPr>
          <a:xfrm>
            <a:off x="2423592" y="1450901"/>
            <a:ext cx="6120130" cy="1045210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2" y="2531021"/>
            <a:ext cx="7787803" cy="1872208"/>
          </a:xfrm>
          <a:prstGeom prst="rect">
            <a:avLst/>
          </a:prstGeom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1703512" y="4508769"/>
            <a:ext cx="8784976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Основаниями для отказа в подтверждении записи на прием являются: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4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нахождение на дату представления заявления на рассмотрении Мосгосэкспертизы ранее представленного заявления данного лица (заявителя) по указанному номеру дела (обращения), которому не присвоен статус «Встреча состоялась»;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4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заявление подано лицом (заявителем), полномочия которого не подтверждены содержащимися в материалах дела (обращения) документами;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4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указанному в заявлении номеру дела (обращения) осуществляется подготовка отрицательного заключения экспертизы;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4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заявлении указана цель, содержащаяся в ранее поданном тем же лицом (заявителем) по тому же номеру дела (обращения) заявлении, которому присвоен статус «Встреча состоялась»</a:t>
            </a:r>
          </a:p>
        </p:txBody>
      </p:sp>
      <p:sp>
        <p:nvSpPr>
          <p:cNvPr id="13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48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02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Запись на прием к эксперту. Отзыв заявления </a:t>
            </a:r>
          </a:p>
        </p:txBody>
      </p:sp>
      <p:pic>
        <p:nvPicPr>
          <p:cNvPr id="14" name="Рисунок 13"/>
          <p:cNvPicPr/>
          <p:nvPr/>
        </p:nvPicPr>
        <p:blipFill>
          <a:blip r:embed="rId2"/>
          <a:stretch>
            <a:fillRect/>
          </a:stretch>
        </p:blipFill>
        <p:spPr>
          <a:xfrm>
            <a:off x="2669182" y="2339778"/>
            <a:ext cx="6881031" cy="44735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5" name="Рисунок 14"/>
          <p:cNvPicPr/>
          <p:nvPr/>
        </p:nvPicPr>
        <p:blipFill>
          <a:blip r:embed="rId3"/>
          <a:stretch>
            <a:fillRect/>
          </a:stretch>
        </p:blipFill>
        <p:spPr>
          <a:xfrm>
            <a:off x="3035934" y="4265860"/>
            <a:ext cx="6120130" cy="160147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6" name="Рисунок 15"/>
          <p:cNvPicPr/>
          <p:nvPr/>
        </p:nvPicPr>
        <p:blipFill>
          <a:blip r:embed="rId4"/>
          <a:stretch>
            <a:fillRect/>
          </a:stretch>
        </p:blipFill>
        <p:spPr>
          <a:xfrm>
            <a:off x="3035934" y="4140130"/>
            <a:ext cx="6120130" cy="1852930"/>
          </a:xfrm>
          <a:prstGeom prst="rect">
            <a:avLst/>
          </a:prstGeom>
          <a:ln>
            <a:noFill/>
          </a:ln>
        </p:spPr>
      </p:pic>
      <p:pic>
        <p:nvPicPr>
          <p:cNvPr id="17" name="Рисунок 16"/>
          <p:cNvPicPr/>
          <p:nvPr/>
        </p:nvPicPr>
        <p:blipFill>
          <a:blip r:embed="rId5"/>
          <a:stretch>
            <a:fillRect/>
          </a:stretch>
        </p:blipFill>
        <p:spPr>
          <a:xfrm>
            <a:off x="3033478" y="4037266"/>
            <a:ext cx="6120130" cy="21177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551396" y="1241295"/>
            <a:ext cx="1023323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Основаниями для отмены экспертом ранее подтвержденной записи являются: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4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 эксперта, запись к которому произведена, в назначенное время невозможен по установленным законом основаниям (выход на больничный, увольнение, приостановление действия или аннулирование аттестата, и др.);</a:t>
            </a:r>
          </a:p>
          <a:p>
            <a:pPr marL="342900" indent="-342900" algn="just">
              <a:lnSpc>
                <a:spcPct val="14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указанному в заявлении номеру дела (обращения) началась подготовка заключения экспертизы.</a:t>
            </a: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49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18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Контактная информация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81716"/>
            <a:ext cx="9144000" cy="5071621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 bwMode="auto">
          <a:xfrm>
            <a:off x="8832304" y="2060848"/>
            <a:ext cx="720080" cy="158418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z="180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720" y="836712"/>
            <a:ext cx="4995606" cy="5976664"/>
          </a:xfrm>
          <a:prstGeom prst="rect">
            <a:avLst/>
          </a:prstGeom>
        </p:spPr>
      </p:pic>
      <p:sp>
        <p:nvSpPr>
          <p:cNvPr id="14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50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0" y="271623"/>
            <a:ext cx="12192000" cy="1069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rgbClr val="FF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ru-RU" sz="1800" dirty="0">
                <a:solidFill>
                  <a:srgbClr val="C00000"/>
                </a:solidFill>
                <a:latin typeface="Arial"/>
                <a:cs typeface="Arial"/>
              </a:rPr>
              <a:t>Контактная информация</a:t>
            </a:r>
          </a:p>
        </p:txBody>
      </p:sp>
      <p:sp>
        <p:nvSpPr>
          <p:cNvPr id="21" name="Rectangle 59"/>
          <p:cNvSpPr>
            <a:spLocks noChangeArrowheads="1"/>
          </p:cNvSpPr>
          <p:nvPr/>
        </p:nvSpPr>
        <p:spPr bwMode="auto">
          <a:xfrm>
            <a:off x="1524001" y="-132023"/>
            <a:ext cx="184731" cy="2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1919289" y="1872539"/>
            <a:ext cx="8353425" cy="266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По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всем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вопросам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MD" sz="2000" dirty="0">
                <a:solidFill>
                  <a:schemeClr val="bg2">
                    <a:lumMod val="50000"/>
                  </a:schemeClr>
                </a:solidFill>
              </a:rPr>
              <a:t>возникающим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в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ходе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подачи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заявления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в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электронном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виде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Вы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можете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обращаться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по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телефонам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: 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GB" sz="20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GB" sz="2000" b="1" dirty="0">
                <a:solidFill>
                  <a:schemeClr val="bg2">
                    <a:lumMod val="50000"/>
                  </a:schemeClr>
                </a:solidFill>
              </a:rPr>
              <a:t>Мосгосэкспертиза: +7 (49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5</a:t>
            </a:r>
            <a:r>
              <a:rPr lang="en-GB" sz="2000" b="1" dirty="0">
                <a:solidFill>
                  <a:schemeClr val="bg2">
                    <a:lumMod val="50000"/>
                  </a:schemeClr>
                </a:solidFill>
              </a:rPr>
              <a:t>)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620-20-00 доб. </a:t>
            </a:r>
            <a:r>
              <a:rPr lang="en-GB" sz="2000" b="1" dirty="0">
                <a:solidFill>
                  <a:schemeClr val="bg2">
                    <a:lumMod val="50000"/>
                  </a:schemeClr>
                </a:solidFill>
              </a:rPr>
              <a:t>5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8146,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58833</a:t>
            </a:r>
          </a:p>
          <a:p>
            <a:pPr algn="ctr"/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звонки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принимаются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ежедневно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в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рабочие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дни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с 9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до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18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часов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пятница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-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до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16-45,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обед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: 13.00-13.45). </a:t>
            </a:r>
            <a:endParaRPr lang="ru-RU" sz="20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Официальный сайт </a:t>
            </a:r>
            <a:r>
              <a:rPr lang="ru-RU" sz="2000" dirty="0" err="1">
                <a:solidFill>
                  <a:schemeClr val="bg2">
                    <a:lumMod val="50000"/>
                  </a:schemeClr>
                </a:solidFill>
              </a:rPr>
              <a:t>Мосгосэкспертизы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</a:rPr>
              <a:t> - </a:t>
            </a:r>
            <a:r>
              <a:rPr lang="en-US" sz="2000" i="1" u="sng" dirty="0" smtClean="0">
                <a:solidFill>
                  <a:srgbClr val="0070C0"/>
                </a:solidFill>
                <a:latin typeface="Arial"/>
                <a:cs typeface="Arial"/>
              </a:rPr>
              <a:t>www.exp.mos.ru</a:t>
            </a:r>
            <a:endParaRPr lang="ru-RU" sz="2000" i="1" u="sng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11208568" y="-1"/>
            <a:ext cx="983432" cy="1328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600" b="1" i="1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51</a:t>
            </a:r>
            <a:endParaRPr kumimoji="0" lang="ru-RU" sz="1600" b="1" i="1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39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22190</TotalTime>
  <Words>1173</Words>
  <Application>Microsoft Office PowerPoint</Application>
  <PresentationFormat>Широкоэкранный</PresentationFormat>
  <Paragraphs>165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2" baseType="lpstr">
      <vt:lpstr>Microsoft YaHei</vt:lpstr>
      <vt:lpstr>Anonymous Pro</vt:lpstr>
      <vt:lpstr>Arial</vt:lpstr>
      <vt:lpstr>Calibri</vt:lpstr>
      <vt:lpstr>Symbol</vt:lpstr>
      <vt:lpstr>Times New Roman</vt:lpstr>
      <vt:lpstr>TT Moscow Economy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romik</dc:creator>
  <cp:lastModifiedBy>Лапушняк Кристина Сергеевна</cp:lastModifiedBy>
  <cp:revision>749</cp:revision>
  <cp:lastPrinted>2016-03-22T09:58:08Z</cp:lastPrinted>
  <dcterms:created xsi:type="dcterms:W3CDTF">1601-01-01T00:00:00Z</dcterms:created>
  <dcterms:modified xsi:type="dcterms:W3CDTF">2025-01-29T11:24:34Z</dcterms:modified>
</cp:coreProperties>
</file>